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5"/>
  </p:notesMasterIdLst>
  <p:sldIdLst>
    <p:sldId id="256" r:id="rId2"/>
    <p:sldId id="478" r:id="rId3"/>
    <p:sldId id="477" r:id="rId4"/>
    <p:sldId id="493" r:id="rId5"/>
    <p:sldId id="492" r:id="rId6"/>
    <p:sldId id="494" r:id="rId7"/>
    <p:sldId id="497" r:id="rId8"/>
    <p:sldId id="498" r:id="rId9"/>
    <p:sldId id="495" r:id="rId10"/>
    <p:sldId id="500" r:id="rId11"/>
    <p:sldId id="499" r:id="rId12"/>
    <p:sldId id="501" r:id="rId13"/>
    <p:sldId id="480" r:id="rId14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1E"/>
    <a:srgbClr val="494F60"/>
    <a:srgbClr val="C0C0C0"/>
    <a:srgbClr val="383D4B"/>
    <a:srgbClr val="717375"/>
    <a:srgbClr val="B61430"/>
    <a:srgbClr val="F1903A"/>
    <a:srgbClr val="49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78" y="5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29ED-E64B-4F9C-9F1C-6B43EF774E4D}" type="datetimeFigureOut">
              <a:rPr lang="pt-PT" smtClean="0"/>
              <a:t>29/03/2023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E7D6-DD16-43E3-B115-2AD82A56797F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20907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815100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98C76B2E-00AC-4149-9B65-53BB71842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056FAA4A-D046-47DC-B8EC-E44F59BAD5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6E221CC8-2ABE-47BE-9F50-5563528D87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1626257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022510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410779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06254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82490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2867606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4048582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701225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281DD0E-C858-4525-8F63-0AE86B538F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ED87DD4-ABAF-4CE4-8974-7629E0D170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B7C1BD2-4749-4092-BB04-B73BC0EECB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dirty="0"/>
          </a:p>
        </p:txBody>
      </p:sp>
    </p:spTree>
    <p:extLst>
      <p:ext uri="{BB962C8B-B14F-4D97-AF65-F5344CB8AC3E}">
        <p14:creationId xmlns:p14="http://schemas.microsoft.com/office/powerpoint/2010/main" val="35331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0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7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3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23DE3-B8DE-A642-BDFD-7866F1501164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180B-298F-8443-A5E4-D5C1FDC68DF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494" y="6565016"/>
            <a:ext cx="762000" cy="596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21" y="6688777"/>
            <a:ext cx="1447800" cy="342900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060833" y="2806348"/>
            <a:ext cx="45571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7167" y="1572491"/>
            <a:ext cx="8672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pt-PT" sz="2400" b="1" dirty="0">
                <a:solidFill>
                  <a:srgbClr val="494F60"/>
                </a:solidFill>
              </a:rPr>
              <a:t>Direito Internacional do Ambiente e da Energia</a:t>
            </a:r>
            <a:endParaRPr lang="en-US" sz="2400" b="1" dirty="0">
              <a:solidFill>
                <a:srgbClr val="494F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6088" y="3633992"/>
            <a:ext cx="8668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pt-PT" altLang="pt-PT" sz="2200" dirty="0">
                <a:solidFill>
                  <a:srgbClr val="494F60"/>
                </a:solidFill>
              </a:rPr>
              <a:t>Licenciatura em Engenharia da Energia </a:t>
            </a:r>
            <a:r>
              <a:rPr lang="pt-PT" altLang="pt-PT" sz="2200">
                <a:solidFill>
                  <a:srgbClr val="494F60"/>
                </a:solidFill>
              </a:rPr>
              <a:t>e Ambiente</a:t>
            </a:r>
            <a:endParaRPr lang="en-US" altLang="pt-PT" sz="2200" dirty="0">
              <a:solidFill>
                <a:srgbClr val="494F6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7C6BDD-AB5A-482B-97BC-889C70B2F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6303" y="6563802"/>
            <a:ext cx="13620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5. Princípios de Direito Internacional da Energia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20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303255"/>
            <a:ext cx="940276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Soberania permanente sobre os recursos naturais (energéticos)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Importância da delimitação de fronteiras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Recursos partilhados: dever de cooperação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Jurisdição nacional sobre atividades energéticas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Segurança energética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Assegurar o fornecimento de energia e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protecção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física do pessoal, instalações e bens contra o terrorismo, sequestro e conflito armado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Redução da dependência do petróleo e gás importados, a estabilidade dos preços, e a fiabilidade do fornecimento.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Aumentar a utilização de </a:t>
            </a:r>
            <a:r>
              <a:rPr lang="pt-PT" sz="2600" b="1">
                <a:solidFill>
                  <a:srgbClr val="494F60"/>
                </a:solidFill>
                <a:cs typeface="Arial" charset="0"/>
              </a:rPr>
              <a:t>energia sustentável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2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303255"/>
            <a:ext cx="9402762" cy="5124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Boa vizinhança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Considerar as consequências ambientais para os outros Estados das atividades energéticas (princípio da proibição de causar dano ambiental)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Realizar uma avaliação de impacto ambiental quando se verifiquem determinadas condições prévias;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Consultar os Estados vizinhos em relação a determinadas atividades perigosas, incluindo a sua localização e o transporte de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substãncias</a:t>
            </a:r>
            <a:endParaRPr lang="pt-PT" sz="2600" b="1" dirty="0">
              <a:solidFill>
                <a:srgbClr val="494F60"/>
              </a:solidFill>
              <a:cs typeface="Arial" charset="0"/>
            </a:endParaRP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Responsabilidade por danos ambientais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Desenvolvimento sustentável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Gabcikovo-Nagymaros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289422"/>
            <a:ext cx="47910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PT" altLang="pt-PT" sz="2200" dirty="0">
                <a:solidFill>
                  <a:schemeClr val="accent2"/>
                </a:solidFill>
              </a:rPr>
              <a:t>Princípios de Direito Internacional da Energia</a:t>
            </a:r>
            <a:endParaRPr lang="pt-BR" altLang="pt-PT" sz="2200" dirty="0">
              <a:solidFill>
                <a:schemeClr val="accent2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5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C9E4BB-B537-4D49-9F81-D73F1B4A8850}"/>
              </a:ext>
            </a:extLst>
          </p:cNvPr>
          <p:cNvSpPr/>
          <p:nvPr/>
        </p:nvSpPr>
        <p:spPr>
          <a:xfrm>
            <a:off x="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227" name="TextBox 11">
            <a:extLst>
              <a:ext uri="{FF2B5EF4-FFF2-40B4-BE49-F238E27FC236}">
                <a16:creationId xmlns:a16="http://schemas.microsoft.com/office/drawing/2014/main" id="{D4F40591-B16F-479B-B079-596B50F8A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2856845"/>
            <a:ext cx="9178925" cy="4062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46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4600" b="1" dirty="0">
                <a:solidFill>
                  <a:schemeClr val="bg1"/>
                </a:solidFill>
              </a:rPr>
              <a:t>Muito obrigado</a:t>
            </a:r>
            <a:r>
              <a:rPr lang="pt-BR" altLang="pt-PT" sz="4600" b="1" dirty="0">
                <a:solidFill>
                  <a:schemeClr val="bg1"/>
                </a:solidFill>
              </a:rPr>
              <a:t>!</a:t>
            </a:r>
            <a:endParaRPr lang="pt-BR" altLang="pt-PT" sz="32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t-BR" altLang="pt-PT" sz="2700" b="1" i="1" dirty="0">
              <a:solidFill>
                <a:schemeClr val="bg1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PT" sz="2700" b="1" i="1" dirty="0">
                <a:solidFill>
                  <a:schemeClr val="bg1"/>
                </a:solidFill>
              </a:rPr>
              <a:t>ruilanceiro@fd.ulisboa.pt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32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pt-BR" altLang="pt-PT" sz="2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PT" sz="26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4382E2-431E-4D57-9673-F68D880A5CE5}"/>
              </a:ext>
            </a:extLst>
          </p:cNvPr>
          <p:cNvCxnSpPr/>
          <p:nvPr/>
        </p:nvCxnSpPr>
        <p:spPr>
          <a:xfrm>
            <a:off x="1058863" y="2465388"/>
            <a:ext cx="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C7EA1C-7AC6-4AE9-8058-B1F72835E0F5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6F2101-1307-4265-BBBC-5AB9CDE9025D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94B1CC-1BC9-4865-BE3F-343C2952F224}"/>
              </a:ext>
            </a:extLst>
          </p:cNvPr>
          <p:cNvSpPr/>
          <p:nvPr/>
        </p:nvSpPr>
        <p:spPr>
          <a:xfrm>
            <a:off x="0" y="0"/>
            <a:ext cx="10688638" cy="1331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2232" name="Picture 9" descr="logo-ICJP-CIDP.png">
            <a:extLst>
              <a:ext uri="{FF2B5EF4-FFF2-40B4-BE49-F238E27FC236}">
                <a16:creationId xmlns:a16="http://schemas.microsoft.com/office/drawing/2014/main" id="{CF6CD7A6-1602-4B93-BDD6-599C75525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4650"/>
            <a:ext cx="32464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CC1C9DB-AB6A-4924-9573-38576BF09041}"/>
              </a:ext>
            </a:extLst>
          </p:cNvPr>
          <p:cNvCxnSpPr/>
          <p:nvPr/>
        </p:nvCxnSpPr>
        <p:spPr>
          <a:xfrm>
            <a:off x="5367338" y="1058863"/>
            <a:ext cx="4768850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34" name="TextBox 14">
            <a:extLst>
              <a:ext uri="{FF2B5EF4-FFF2-40B4-BE49-F238E27FC236}">
                <a16:creationId xmlns:a16="http://schemas.microsoft.com/office/drawing/2014/main" id="{51A8DCB1-8535-4529-9BCF-FB678BA8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531813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2800" dirty="0">
                <a:solidFill>
                  <a:srgbClr val="C0C0C0"/>
                </a:solidFill>
              </a:rPr>
              <a:t>Muito obrigado!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0161AD0-BB8D-47CE-8F41-E3DABDAF874E}"/>
              </a:ext>
            </a:extLst>
          </p:cNvPr>
          <p:cNvCxnSpPr/>
          <p:nvPr/>
        </p:nvCxnSpPr>
        <p:spPr>
          <a:xfrm>
            <a:off x="1058863" y="7124700"/>
            <a:ext cx="1976437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5A2BB0-E2E1-4C3A-9565-C21D2FB8553E}"/>
              </a:ext>
            </a:extLst>
          </p:cNvPr>
          <p:cNvSpPr/>
          <p:nvPr/>
        </p:nvSpPr>
        <p:spPr>
          <a:xfrm>
            <a:off x="19050" y="3175"/>
            <a:ext cx="10691813" cy="7559675"/>
          </a:xfrm>
          <a:prstGeom prst="rect">
            <a:avLst/>
          </a:prstGeom>
          <a:solidFill>
            <a:srgbClr val="494F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extBox 11">
            <a:extLst>
              <a:ext uri="{FF2B5EF4-FFF2-40B4-BE49-F238E27FC236}">
                <a16:creationId xmlns:a16="http://schemas.microsoft.com/office/drawing/2014/main" id="{2AE80011-A607-468D-A733-62D4173FA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1487488"/>
            <a:ext cx="917892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marL="742950" indent="-742950" algn="just" eaLnBrk="1" hangingPunct="1">
              <a:spcBef>
                <a:spcPct val="0"/>
              </a:spcBef>
              <a:buFontTx/>
              <a:buAutoNum type="arabicPeriod"/>
              <a:defRPr/>
            </a:pPr>
            <a:endParaRPr lang="pt-BR" altLang="pt-PT" b="1" dirty="0">
              <a:solidFill>
                <a:schemeClr val="bg1"/>
              </a:solidFill>
            </a:endParaRPr>
          </a:p>
          <a:p>
            <a:pPr algn="just" defTabSz="521437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400" b="1" dirty="0">
                <a:solidFill>
                  <a:schemeClr val="bg1"/>
                </a:solidFill>
              </a:rPr>
              <a:t>4. Introdução ao Direito Internacional da Energia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t-BR" altLang="pt-PT" sz="4400" b="1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06BCEA-CF2E-4A40-BCDD-574B43E12703}"/>
              </a:ext>
            </a:extLst>
          </p:cNvPr>
          <p:cNvCxnSpPr/>
          <p:nvPr/>
        </p:nvCxnSpPr>
        <p:spPr>
          <a:xfrm>
            <a:off x="1060450" y="2463800"/>
            <a:ext cx="455613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06A822-0A4C-497A-B04C-A35FA32F966E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BC564-C1FF-4D3E-A9D8-329299A90B5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18A66C-ADC1-402B-9618-60A253AC17AA}"/>
              </a:ext>
            </a:extLst>
          </p:cNvPr>
          <p:cNvSpPr/>
          <p:nvPr/>
        </p:nvSpPr>
        <p:spPr>
          <a:xfrm>
            <a:off x="0" y="-133350"/>
            <a:ext cx="10688638" cy="1370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CE3A821-6781-494C-950A-0B8C692F00C3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30" name="TextBox 14">
            <a:extLst>
              <a:ext uri="{FF2B5EF4-FFF2-40B4-BE49-F238E27FC236}">
                <a16:creationId xmlns:a16="http://schemas.microsoft.com/office/drawing/2014/main" id="{A74061DC-8991-4F48-A6FD-C9B1D409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428625"/>
            <a:ext cx="477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PT" sz="2800" dirty="0">
                <a:solidFill>
                  <a:srgbClr val="C0C0C0"/>
                </a:solidFill>
              </a:rPr>
              <a:t>Sumário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E59A00-1E2E-4431-ACDA-107B1C5B5237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97499FD-689D-451A-8940-CC5FFF5E6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AF1D205-5C01-4856-9092-5F59035FCF93}" type="datetime1">
              <a:rPr lang="en-US"/>
              <a:pPr>
                <a:defRPr/>
              </a:pPr>
              <a:t>3/29/2023</a:t>
            </a:fld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A2D4AF3-518F-4B49-9560-9D2F353EB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754" y="-21167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2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058863"/>
            <a:ext cx="9402762" cy="5678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542925" lvl="1" indent="-180975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Direito da Energia: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Gestão dos recursos energéticos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Segurança energética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Ligação ao Direito do Ambiente</a:t>
            </a:r>
          </a:p>
          <a:p>
            <a:pPr marL="542925" lvl="1" indent="-180975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Transversal, global e multidisciplinar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Tradicionalmente direito nacional – globalização, privatização e harmonização: Direito Internacional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Anteriormente era vista de forma parcelar, por fonte de energia (“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lex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petrolea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”,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p.ex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.) 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Dimensão económica, social, ambiental, tecnológica, política </a:t>
            </a:r>
            <a:endParaRPr lang="en-US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A946AE31-FF00-4D52-8862-B4945ECAD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8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058863"/>
            <a:ext cx="940276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542925" lvl="1" indent="-180975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Direito da Energia engloba: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Todas as fontes de energia (combustíveis fósseis, energia nuclear e energia renovável)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Eficiência energética e conservação de energia 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Todas as fases do ciclo energético (exploração, extração, produção, transporte, armazenamento, geração, distribuição e desativação de infraestruturas)</a:t>
            </a:r>
          </a:p>
          <a:p>
            <a:pPr marL="542925" lvl="1" indent="-180975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Fragmentado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Convenções internacionais por fonte energética, atividade ou área geográfica</a:t>
            </a:r>
          </a:p>
          <a:p>
            <a:pPr marL="1340586" lvl="2" indent="-45720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Algumas áreas encontram-se por regular, como a poluição por oleodutos ou cabos submarinos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80D61E7C-6D21-4AB6-AA29-6D83BABA5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058863"/>
            <a:ext cx="9402762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Cooperação internacional entre os mercados energéticos: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Predomínio de tratados comerciais e de investimento na cooperação internacional.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Existem acordos multilaterais sobre comércio e o trânsito de bens e serviços energéticos: globais (Organização Mundial do Comércio [OMC]) e regionais (UE, EURATOM ou USMCA).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Acordos internacionais de investimento (desde os anos 80): promovem e protegem os investimentos estrangeiros privados em energia.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Tratado da Carta da Energia (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Energy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Charter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Treaty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) (Lisboa, 1994) – antes a Carta Europeia da Energia (declaração) – o primeiro e único instrumento de direito internacional específico para todas as formas de energia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063E3400-75F7-48B9-A624-6F69A18B2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8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058863"/>
            <a:ext cx="9402762" cy="6601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Tratado da Carta da Energia: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53 Partes e signatários, incluindo a UE e a EURATOM mas não a Noruega, Itália (saiu em 2016) ou a Federação Russa (em 2018) – entrou em vigor em 1998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Quadro jurídico multilateral para a cooperação transfronteiriça no sector da energia.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Abrange todos os aspetos, incluindo o comércio, o transporte/trânsito, e os investimentos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Concebido para integrar e melhorar o funcionamento eficiente dos mercados de energia na Europa e Eurásia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Protocolo da Carta de Energia relativo à Eficiência Energética e aos Aspetos Ambientais Associados (PEEREA) – compromisso político.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pt-PT" sz="2600" b="1" dirty="0">
              <a:solidFill>
                <a:srgbClr val="494F60"/>
              </a:solidFill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603B15BF-DCCD-4661-B1C5-064BA1717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3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303255"/>
            <a:ext cx="940276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Condições não discriminatórias para o comércio de recursos energéticos (matérias primas como crude ou gás e produtos como o petróleo ou a eletricidade), produtos e equipamento relacionado com a energia, baseadas nas regras da OMC, e disposições para assegurar fluxos transfronteiriços fiáveis de trânsito de energia através de condutas, redes e outros meios de transporte;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proteção dos investimentos estrangeiros, com base na extensão do “tratamento nacional”, ou “tratamento da nação mais favorecida” (o que for mais favorável) e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protecção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contra riscos não-comerciais;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Procedimento de resolução de litígios entre Estados e entre investidores e Estados anfitriões;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3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349956" y="1187453"/>
            <a:ext cx="997937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Arbitragens:</a:t>
            </a:r>
          </a:p>
          <a:p>
            <a:pPr marL="819150" lvl="1" indent="-457200" algn="just"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Caso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Yukos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: 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Vários processos em tribunais nacionais e arbitrais sobre a indemnização do governo da Rússia aos antigos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accionistas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da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Yukos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 com base na alegação de que os tribunais russos não estavam a agir de boa fé no lançamento de processos criminais de evasão fiscal contra a </a:t>
            </a:r>
            <a:r>
              <a:rPr lang="pt-PT" sz="2600" b="1" dirty="0" err="1">
                <a:solidFill>
                  <a:srgbClr val="494F60"/>
                </a:solidFill>
                <a:cs typeface="Arial" charset="0"/>
              </a:rPr>
              <a:t>Yukos</a:t>
            </a: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, o que levou à falência da empresa.</a:t>
            </a:r>
          </a:p>
          <a:p>
            <a:pPr marL="1340586" lvl="2" indent="-457200" algn="just">
              <a:buFont typeface="Courier New" panose="02070309020205020404" pitchFamily="49" charset="0"/>
              <a:buChar char="o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 Tribunal Internacional Permanente de Arbitragem em Haia: indemnização de mais de 50 mil milhões de dólares. O Supremo Tribunal holandês anulou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A empresa alemã de energia RWE processou o governo holandês por 1,4 mil milhões de euros em compensação pela eliminação gradual das centrais elétricas a carvão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209102DB-AEA6-4CB0-8F3E-EE03AE67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83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872D054-0657-49C7-9A3E-5CEE6E8B920A}"/>
              </a:ext>
            </a:extLst>
          </p:cNvPr>
          <p:cNvSpPr txBox="1"/>
          <p:nvPr/>
        </p:nvSpPr>
        <p:spPr>
          <a:xfrm>
            <a:off x="523875" y="1058863"/>
            <a:ext cx="940276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1437" lvl="1" indent="0" algn="just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b="1" dirty="0">
              <a:solidFill>
                <a:srgbClr val="494F60"/>
              </a:solidFill>
              <a:latin typeface="+mn-lt"/>
              <a:cs typeface="+mn-cs"/>
            </a:endParaRPr>
          </a:p>
          <a:p>
            <a:pPr marL="361950" lvl="1" algn="just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Tratado da Carta da Energia atualmente: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Carta da Energia Internacional – declaração política não vinculativa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Tem sido criticado por ser um obstáculo à luta contra as alterações climáticas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Os investidores estrangeiros na produção de combustíveis fósseis e na energia nuclear podem processar os governos nacionais por perdas de lucro em consequência da transição para as energias renováveis e levar ao pagamento de indemnizações altas.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Dificultar legislação relacionada com a energia renovável. </a:t>
            </a:r>
          </a:p>
          <a:p>
            <a:pPr marL="81915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PT" sz="2600" b="1" dirty="0">
                <a:solidFill>
                  <a:srgbClr val="494F60"/>
                </a:solidFill>
                <a:cs typeface="Arial" charset="0"/>
              </a:rPr>
              <a:t>Em Outubro de 2020, o Parlamento Europeu votou pelo fim da proteção dos combustíveis fósseis no âmbito da Carta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ED5212-5B3B-4685-9481-9D1E4AD009F3}"/>
              </a:ext>
            </a:extLst>
          </p:cNvPr>
          <p:cNvCxnSpPr/>
          <p:nvPr/>
        </p:nvCxnSpPr>
        <p:spPr>
          <a:xfrm>
            <a:off x="1060450" y="2463800"/>
            <a:ext cx="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9B62F5E-9908-4524-BDE1-9DC973DCA33F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05534-2381-4FB9-AFB3-3114F3C5BBF3}"/>
              </a:ext>
            </a:extLst>
          </p:cNvPr>
          <p:cNvSpPr/>
          <p:nvPr/>
        </p:nvSpPr>
        <p:spPr>
          <a:xfrm>
            <a:off x="0" y="0"/>
            <a:ext cx="10688638" cy="1397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73E7B5-F0C0-4CA0-BC4C-170748A3CB9E}"/>
              </a:ext>
            </a:extLst>
          </p:cNvPr>
          <p:cNvSpPr/>
          <p:nvPr/>
        </p:nvSpPr>
        <p:spPr>
          <a:xfrm>
            <a:off x="0" y="0"/>
            <a:ext cx="10688638" cy="133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214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F106CF4-D276-4207-A90A-3E358C327A5B}"/>
              </a:ext>
            </a:extLst>
          </p:cNvPr>
          <p:cNvCxnSpPr/>
          <p:nvPr/>
        </p:nvCxnSpPr>
        <p:spPr>
          <a:xfrm>
            <a:off x="5365750" y="1058863"/>
            <a:ext cx="4770438" cy="0"/>
          </a:xfrm>
          <a:prstGeom prst="line">
            <a:avLst/>
          </a:prstGeom>
          <a:ln>
            <a:solidFill>
              <a:srgbClr val="C0C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3" name="TextBox 11">
            <a:extLst>
              <a:ext uri="{FF2B5EF4-FFF2-40B4-BE49-F238E27FC236}">
                <a16:creationId xmlns:a16="http://schemas.microsoft.com/office/drawing/2014/main" id="{7369F66A-0027-4C58-842B-AF11FD16E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99387"/>
            <a:ext cx="47910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altLang="pt-PT" sz="2200" dirty="0">
                <a:solidFill>
                  <a:schemeClr val="accent2"/>
                </a:solidFill>
              </a:rPr>
              <a:t>Direito Internacional da Energia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135ECE6-E447-40F7-A4F5-0F2662AB4848}"/>
              </a:ext>
            </a:extLst>
          </p:cNvPr>
          <p:cNvCxnSpPr/>
          <p:nvPr/>
        </p:nvCxnSpPr>
        <p:spPr>
          <a:xfrm>
            <a:off x="1060450" y="7124700"/>
            <a:ext cx="197485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4E1D26-6CBB-4DB9-A6D7-2F42063575C7}"/>
              </a:ext>
            </a:extLst>
          </p:cNvPr>
          <p:cNvCxnSpPr/>
          <p:nvPr/>
        </p:nvCxnSpPr>
        <p:spPr>
          <a:xfrm>
            <a:off x="3316288" y="7124700"/>
            <a:ext cx="6819900" cy="0"/>
          </a:xfrm>
          <a:prstGeom prst="line">
            <a:avLst/>
          </a:prstGeom>
          <a:ln>
            <a:solidFill>
              <a:srgbClr val="494F6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m 11">
            <a:extLst>
              <a:ext uri="{FF2B5EF4-FFF2-40B4-BE49-F238E27FC236}">
                <a16:creationId xmlns:a16="http://schemas.microsoft.com/office/drawing/2014/main" id="{8CBB640C-7DA4-4FB2-AE24-1D9E60967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754" y="170746"/>
            <a:ext cx="1833762" cy="96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3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5653</TotalTime>
  <Words>898</Words>
  <Application>Microsoft Office PowerPoint</Application>
  <PresentationFormat>Personalizados</PresentationFormat>
  <Paragraphs>91</Paragraphs>
  <Slides>13</Slides>
  <Notes>10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Tavares Lanceiro</dc:creator>
  <cp:lastModifiedBy>Rui Lanceiro</cp:lastModifiedBy>
  <cp:revision>381</cp:revision>
  <dcterms:created xsi:type="dcterms:W3CDTF">2015-03-08T09:37:28Z</dcterms:created>
  <dcterms:modified xsi:type="dcterms:W3CDTF">2023-03-28T23:25:58Z</dcterms:modified>
</cp:coreProperties>
</file>